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09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50E7A-700C-41D4-A14A-7A4A02E35426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A751-C8DC-43E4-B8E8-BCA5CC9C9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695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50E7A-700C-41D4-A14A-7A4A02E35426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A751-C8DC-43E4-B8E8-BCA5CC9C9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926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50E7A-700C-41D4-A14A-7A4A02E35426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A751-C8DC-43E4-B8E8-BCA5CC9C9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9231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50E7A-700C-41D4-A14A-7A4A02E35426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A751-C8DC-43E4-B8E8-BCA5CC9C9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804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50E7A-700C-41D4-A14A-7A4A02E35426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A751-C8DC-43E4-B8E8-BCA5CC9C9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5740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50E7A-700C-41D4-A14A-7A4A02E35426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A751-C8DC-43E4-B8E8-BCA5CC9C9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97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50E7A-700C-41D4-A14A-7A4A02E35426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A751-C8DC-43E4-B8E8-BCA5CC9C9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8161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50E7A-700C-41D4-A14A-7A4A02E35426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A751-C8DC-43E4-B8E8-BCA5CC9C9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56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50E7A-700C-41D4-A14A-7A4A02E35426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A751-C8DC-43E4-B8E8-BCA5CC9C9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763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50E7A-700C-41D4-A14A-7A4A02E35426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A751-C8DC-43E4-B8E8-BCA5CC9C9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292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50E7A-700C-41D4-A14A-7A4A02E35426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A751-C8DC-43E4-B8E8-BCA5CC9C9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268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50E7A-700C-41D4-A14A-7A4A02E35426}" type="datetimeFigureOut">
              <a:rPr kumimoji="1" lang="ja-JP" altLang="en-US" smtClean="0"/>
              <a:t>2021/6/30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7A751-C8DC-43E4-B8E8-BCA5CC9C9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3382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26" Type="http://schemas.openxmlformats.org/officeDocument/2006/relationships/image" Target="../media/image25.jpeg"/><Relationship Id="rId3" Type="http://schemas.openxmlformats.org/officeDocument/2006/relationships/image" Target="../media/image2.jpeg"/><Relationship Id="rId21" Type="http://schemas.openxmlformats.org/officeDocument/2006/relationships/image" Target="../media/image20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5" Type="http://schemas.openxmlformats.org/officeDocument/2006/relationships/image" Target="../media/image24.jpeg"/><Relationship Id="rId2" Type="http://schemas.openxmlformats.org/officeDocument/2006/relationships/image" Target="../media/image1.png"/><Relationship Id="rId16" Type="http://schemas.openxmlformats.org/officeDocument/2006/relationships/image" Target="../media/image15.jpeg"/><Relationship Id="rId20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24" Type="http://schemas.openxmlformats.org/officeDocument/2006/relationships/image" Target="../media/image23.jpeg"/><Relationship Id="rId5" Type="http://schemas.openxmlformats.org/officeDocument/2006/relationships/image" Target="../media/image4.png"/><Relationship Id="rId15" Type="http://schemas.openxmlformats.org/officeDocument/2006/relationships/image" Target="../media/image14.jpeg"/><Relationship Id="rId23" Type="http://schemas.openxmlformats.org/officeDocument/2006/relationships/image" Target="../media/image22.jpeg"/><Relationship Id="rId28" Type="http://schemas.openxmlformats.org/officeDocument/2006/relationships/image" Target="../media/image27.jpeg"/><Relationship Id="rId10" Type="http://schemas.openxmlformats.org/officeDocument/2006/relationships/image" Target="../media/image9.jpeg"/><Relationship Id="rId19" Type="http://schemas.openxmlformats.org/officeDocument/2006/relationships/image" Target="../media/image18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jpeg"/><Relationship Id="rId22" Type="http://schemas.openxmlformats.org/officeDocument/2006/relationships/image" Target="../media/image21.jpeg"/><Relationship Id="rId27" Type="http://schemas.openxmlformats.org/officeDocument/2006/relationships/image" Target="../media/image2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Picture 16" descr="https://flowerillust.com/img/flower/flower555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18273">
            <a:off x="7130268" y="59206"/>
            <a:ext cx="1925635" cy="1359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s://flowerillust.com/img/flower/flower555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60797">
            <a:off x="2808436" y="174610"/>
            <a:ext cx="1925635" cy="1359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楕円 14"/>
          <p:cNvSpPr/>
          <p:nvPr/>
        </p:nvSpPr>
        <p:spPr>
          <a:xfrm>
            <a:off x="8507662" y="4641466"/>
            <a:ext cx="4294017" cy="297853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488726" y="-162942"/>
            <a:ext cx="550807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6600" dirty="0" smtClean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07ラノベPOP" panose="02000800000000000000" pitchFamily="50" charset="-128"/>
                <a:ea typeface="07ラノベPOP" panose="02000800000000000000"/>
              </a:rPr>
              <a:t>図書館職員</a:t>
            </a:r>
            <a:endParaRPr lang="en-US" altLang="ja-JP" sz="6600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07ラノベPOP" panose="02000800000000000000" pitchFamily="50" charset="-128"/>
              <a:ea typeface="07ラノベPOP" panose="02000800000000000000"/>
            </a:endParaRPr>
          </a:p>
          <a:p>
            <a:pPr algn="ctr"/>
            <a:r>
              <a:rPr lang="ja-JP" altLang="en-US" sz="6600" dirty="0" smtClean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07ラノベPOP" panose="02000800000000000000" pitchFamily="50" charset="-128"/>
                <a:ea typeface="07ラノベPOP" panose="02000800000000000000"/>
              </a:rPr>
              <a:t>おすすめ本</a:t>
            </a:r>
            <a:endParaRPr lang="ja-JP" altLang="en-US" sz="6600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07ラノベPOP" panose="02000800000000000000" pitchFamily="50" charset="-128"/>
              <a:ea typeface="07ラノベPOP" panose="0200080000000000000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215715" y="5110647"/>
            <a:ext cx="1788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スイミー </a:t>
            </a:r>
            <a:r>
              <a:rPr lang="en-US" altLang="ja-JP" sz="800" dirty="0">
                <a:latin typeface="あずきフォント" pitchFamily="1" charset="-128"/>
                <a:ea typeface="あずきフォント" pitchFamily="1" charset="-128"/>
              </a:rPr>
              <a:t>: </a:t>
            </a:r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ちいさな</a:t>
            </a:r>
            <a:r>
              <a:rPr lang="ja-JP" altLang="en-US" sz="800" dirty="0" smtClean="0">
                <a:latin typeface="あずきフォント" pitchFamily="1" charset="-128"/>
                <a:ea typeface="あずきフォント" pitchFamily="1" charset="-128"/>
              </a:rPr>
              <a:t>かしこい</a:t>
            </a:r>
            <a:endParaRPr lang="en-US" altLang="ja-JP" sz="800" dirty="0" smtClean="0">
              <a:latin typeface="あずきフォント" pitchFamily="1" charset="-128"/>
              <a:ea typeface="あずきフォント" pitchFamily="1" charset="-128"/>
            </a:endParaRPr>
          </a:p>
          <a:p>
            <a:r>
              <a:rPr lang="ja-JP" altLang="en-US" sz="800" dirty="0" smtClean="0">
                <a:latin typeface="あずきフォント" pitchFamily="1" charset="-128"/>
                <a:ea typeface="あずきフォント" pitchFamily="1" charset="-128"/>
              </a:rPr>
              <a:t>さかな</a:t>
            </a:r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のはなし </a:t>
            </a:r>
            <a:r>
              <a:rPr lang="en-US" altLang="ja-JP" sz="800" dirty="0">
                <a:latin typeface="あずきフォント" pitchFamily="1" charset="-128"/>
                <a:ea typeface="あずきフォント" pitchFamily="1" charset="-128"/>
              </a:rPr>
              <a:t>/ </a:t>
            </a:r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レオ・レオニ作 </a:t>
            </a:r>
            <a:r>
              <a:rPr lang="en-US" altLang="ja-JP" sz="800" dirty="0">
                <a:latin typeface="あずきフォント" pitchFamily="1" charset="-128"/>
                <a:ea typeface="あずきフォント" pitchFamily="1" charset="-128"/>
              </a:rPr>
              <a:t>; </a:t>
            </a:r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谷川俊太郎</a:t>
            </a:r>
            <a:r>
              <a:rPr lang="ja-JP" altLang="en-US" sz="800" dirty="0" smtClean="0">
                <a:latin typeface="あずきフォント" pitchFamily="1" charset="-128"/>
                <a:ea typeface="あずきフォント" pitchFamily="1" charset="-128"/>
              </a:rPr>
              <a:t>訳　</a:t>
            </a:r>
            <a:r>
              <a:rPr lang="en-US" altLang="ja-JP" sz="800" dirty="0" smtClean="0">
                <a:latin typeface="あずきフォント" pitchFamily="1" charset="-128"/>
                <a:ea typeface="あずきフォント" pitchFamily="1" charset="-128"/>
              </a:rPr>
              <a:t>376/L66</a:t>
            </a:r>
            <a:endParaRPr kumimoji="1" lang="ja-JP" altLang="en-US" sz="800" dirty="0">
              <a:latin typeface="あずきフォント" panose="02000609000000000000" pitchFamily="1" charset="-128"/>
              <a:ea typeface="あずきフォント" panose="02000609000000000000" pitchFamily="1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363776" y="3240827"/>
            <a:ext cx="16506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ほとんど憲法 </a:t>
            </a:r>
            <a:r>
              <a:rPr lang="en-US" altLang="ja-JP" sz="800" dirty="0">
                <a:latin typeface="あずきフォント" pitchFamily="1" charset="-128"/>
                <a:ea typeface="あずきフォント" pitchFamily="1" charset="-128"/>
              </a:rPr>
              <a:t>: </a:t>
            </a:r>
            <a:endParaRPr lang="en-US" altLang="ja-JP" sz="800" dirty="0" smtClean="0">
              <a:latin typeface="あずきフォント" pitchFamily="1" charset="-128"/>
              <a:ea typeface="あずきフォント" pitchFamily="1" charset="-128"/>
            </a:endParaRPr>
          </a:p>
          <a:p>
            <a:r>
              <a:rPr lang="ja-JP" altLang="en-US" sz="800" dirty="0" smtClean="0">
                <a:latin typeface="あずきフォント" pitchFamily="1" charset="-128"/>
                <a:ea typeface="あずきフォント" pitchFamily="1" charset="-128"/>
              </a:rPr>
              <a:t>小学生</a:t>
            </a:r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からの憲法入門 </a:t>
            </a:r>
            <a:r>
              <a:rPr lang="ja-JP" altLang="en-US" sz="800" dirty="0" smtClean="0">
                <a:latin typeface="あずきフォント" pitchFamily="1" charset="-128"/>
                <a:ea typeface="あずきフォント" pitchFamily="1" charset="-128"/>
              </a:rPr>
              <a:t>上・下</a:t>
            </a:r>
            <a:endParaRPr lang="en-US" altLang="ja-JP" sz="800" dirty="0" smtClean="0">
              <a:latin typeface="あずきフォント" pitchFamily="1" charset="-128"/>
              <a:ea typeface="あずきフォント" pitchFamily="1" charset="-128"/>
            </a:endParaRPr>
          </a:p>
          <a:p>
            <a:r>
              <a:rPr lang="en-US" altLang="ja-JP" sz="800" dirty="0" smtClean="0">
                <a:latin typeface="あずきフォント" pitchFamily="1" charset="-128"/>
                <a:ea typeface="あずきフォント" pitchFamily="1" charset="-128"/>
              </a:rPr>
              <a:t>/</a:t>
            </a:r>
            <a:r>
              <a:rPr lang="ja-JP" altLang="en-US" sz="800" dirty="0" smtClean="0">
                <a:latin typeface="あずきフォント" pitchFamily="1" charset="-128"/>
                <a:ea typeface="あずきフォント" pitchFamily="1" charset="-128"/>
              </a:rPr>
              <a:t>木村草太著 </a:t>
            </a:r>
            <a:r>
              <a:rPr lang="en-US" altLang="ja-JP" sz="800" dirty="0">
                <a:latin typeface="あずきフォント" pitchFamily="1" charset="-128"/>
                <a:ea typeface="あずきフォント" pitchFamily="1" charset="-128"/>
              </a:rPr>
              <a:t>; </a:t>
            </a:r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朝倉世界一</a:t>
            </a:r>
            <a:r>
              <a:rPr lang="ja-JP" altLang="en-US" sz="800" dirty="0" smtClean="0">
                <a:latin typeface="あずきフォント" pitchFamily="1" charset="-128"/>
                <a:ea typeface="あずきフォント" pitchFamily="1" charset="-128"/>
              </a:rPr>
              <a:t>絵</a:t>
            </a:r>
            <a:endParaRPr lang="en-US" altLang="ja-JP" sz="800" dirty="0" smtClean="0"/>
          </a:p>
          <a:p>
            <a:r>
              <a:rPr lang="en-US" altLang="ja-JP" sz="800" dirty="0" smtClean="0">
                <a:latin typeface="あずきフォント" panose="02000609000000000000" pitchFamily="1" charset="-128"/>
                <a:ea typeface="あずきフォント" panose="02000609000000000000" pitchFamily="1" charset="-128"/>
              </a:rPr>
              <a:t>323.14/Ki39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8679588" y="1268284"/>
            <a:ext cx="1958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幻の東京オリンピックとその時代 </a:t>
            </a:r>
            <a:endParaRPr lang="en-US" altLang="ja-JP" sz="800" dirty="0" smtClean="0">
              <a:latin typeface="あずきフォント" pitchFamily="1" charset="-128"/>
              <a:ea typeface="あずきフォント" pitchFamily="1" charset="-128"/>
            </a:endParaRPr>
          </a:p>
          <a:p>
            <a:r>
              <a:rPr lang="en-US" altLang="ja-JP" sz="800" dirty="0" smtClean="0">
                <a:latin typeface="あずきフォント" pitchFamily="1" charset="-128"/>
                <a:ea typeface="あずきフォント" pitchFamily="1" charset="-128"/>
              </a:rPr>
              <a:t>: </a:t>
            </a:r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戦時期のスポーツ・都市・身体 </a:t>
            </a:r>
            <a:endParaRPr lang="en-US" altLang="ja-JP" sz="800" dirty="0" smtClean="0">
              <a:latin typeface="あずきフォント" pitchFamily="1" charset="-128"/>
              <a:ea typeface="あずきフォント" pitchFamily="1" charset="-128"/>
            </a:endParaRPr>
          </a:p>
          <a:p>
            <a:r>
              <a:rPr lang="en-US" altLang="ja-JP" sz="800" dirty="0" smtClean="0">
                <a:latin typeface="あずきフォント" pitchFamily="1" charset="-128"/>
                <a:ea typeface="あずきフォント" pitchFamily="1" charset="-128"/>
              </a:rPr>
              <a:t>/ </a:t>
            </a:r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坂上康博</a:t>
            </a:r>
            <a:r>
              <a:rPr lang="en-US" altLang="ja-JP" sz="800" dirty="0">
                <a:latin typeface="あずきフォント" pitchFamily="1" charset="-128"/>
                <a:ea typeface="あずきフォント" pitchFamily="1" charset="-128"/>
              </a:rPr>
              <a:t>, </a:t>
            </a:r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高岡裕之</a:t>
            </a:r>
            <a:r>
              <a:rPr lang="ja-JP" altLang="en-US" sz="800" dirty="0" smtClean="0">
                <a:latin typeface="あずきフォント" pitchFamily="1" charset="-128"/>
                <a:ea typeface="あずきフォント" pitchFamily="1" charset="-128"/>
              </a:rPr>
              <a:t>編著</a:t>
            </a:r>
            <a:endParaRPr lang="en-US" altLang="ja-JP" sz="800" dirty="0" smtClean="0">
              <a:latin typeface="あずきフォント" pitchFamily="1" charset="-128"/>
              <a:ea typeface="あずきフォント" pitchFamily="1" charset="-128"/>
            </a:endParaRPr>
          </a:p>
          <a:p>
            <a:r>
              <a:rPr lang="en-US" altLang="ja-JP" sz="800" dirty="0" smtClean="0">
                <a:latin typeface="あずきフォント" pitchFamily="1" charset="-128"/>
                <a:ea typeface="あずきフォント" pitchFamily="1" charset="-128"/>
              </a:rPr>
              <a:t>780.21/Ma11</a:t>
            </a:r>
            <a:endParaRPr kumimoji="1" lang="ja-JP" altLang="en-US" sz="800" dirty="0">
              <a:latin typeface="あずきフォント" panose="02000609000000000000" pitchFamily="1" charset="-128"/>
              <a:ea typeface="あずきフォント" panose="02000609000000000000" pitchFamily="1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766586" y="6001868"/>
            <a:ext cx="2325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アメリカの高校生が学んでいるお金の</a:t>
            </a:r>
            <a:r>
              <a:rPr lang="ja-JP" altLang="en-US" sz="800" dirty="0" smtClean="0">
                <a:latin typeface="あずきフォント" pitchFamily="1" charset="-128"/>
                <a:ea typeface="あずきフォント" pitchFamily="1" charset="-128"/>
              </a:rPr>
              <a:t>教科書</a:t>
            </a:r>
            <a:endParaRPr lang="en-US" altLang="ja-JP" sz="800" dirty="0" smtClean="0">
              <a:latin typeface="あずきフォント" pitchFamily="1" charset="-128"/>
              <a:ea typeface="あずきフォント" pitchFamily="1" charset="-128"/>
            </a:endParaRPr>
          </a:p>
          <a:p>
            <a:r>
              <a:rPr lang="ja-JP" altLang="en-US" sz="800" dirty="0" smtClean="0">
                <a:latin typeface="あずきフォント" pitchFamily="1" charset="-128"/>
                <a:ea typeface="あずきフォント" pitchFamily="1" charset="-128"/>
              </a:rPr>
              <a:t> </a:t>
            </a:r>
            <a:r>
              <a:rPr lang="en-US" altLang="ja-JP" sz="800" dirty="0">
                <a:latin typeface="あずきフォント" pitchFamily="1" charset="-128"/>
                <a:ea typeface="あずきフォント" pitchFamily="1" charset="-128"/>
              </a:rPr>
              <a:t>/ </a:t>
            </a:r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アンドリュー・</a:t>
            </a:r>
            <a:r>
              <a:rPr lang="en-US" altLang="ja-JP" sz="800" dirty="0">
                <a:latin typeface="あずきフォント" pitchFamily="1" charset="-128"/>
                <a:ea typeface="あずきフォント" pitchFamily="1" charset="-128"/>
              </a:rPr>
              <a:t>O.</a:t>
            </a:r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スミス</a:t>
            </a:r>
            <a:r>
              <a:rPr lang="ja-JP" altLang="en-US" sz="800" dirty="0" smtClean="0">
                <a:latin typeface="あずきフォント" pitchFamily="1" charset="-128"/>
                <a:ea typeface="あずきフォント" pitchFamily="1" charset="-128"/>
              </a:rPr>
              <a:t>著</a:t>
            </a:r>
            <a:r>
              <a:rPr lang="en-US" altLang="ja-JP" sz="800" dirty="0">
                <a:latin typeface="あずきフォント" pitchFamily="1" charset="-128"/>
                <a:ea typeface="あずきフォント" pitchFamily="1" charset="-128"/>
              </a:rPr>
              <a:t> </a:t>
            </a:r>
            <a:r>
              <a:rPr lang="en-US" altLang="ja-JP" sz="800" dirty="0" smtClean="0">
                <a:latin typeface="あずきフォント" pitchFamily="1" charset="-128"/>
                <a:ea typeface="あずきフォント" pitchFamily="1" charset="-128"/>
              </a:rPr>
              <a:t>; </a:t>
            </a:r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桜田直美</a:t>
            </a:r>
            <a:r>
              <a:rPr lang="ja-JP" altLang="en-US" sz="800" dirty="0" smtClean="0">
                <a:latin typeface="あずきフォント" pitchFamily="1" charset="-128"/>
                <a:ea typeface="あずきフォント" pitchFamily="1" charset="-128"/>
              </a:rPr>
              <a:t>訳</a:t>
            </a:r>
            <a:endParaRPr lang="en-US" altLang="ja-JP" sz="800" dirty="0" smtClean="0">
              <a:latin typeface="あずきフォント" pitchFamily="1" charset="-128"/>
              <a:ea typeface="あずきフォント" pitchFamily="1" charset="-128"/>
            </a:endParaRPr>
          </a:p>
          <a:p>
            <a:r>
              <a:rPr lang="en-US" altLang="ja-JP" sz="800" dirty="0" smtClean="0">
                <a:latin typeface="あずきフォント" pitchFamily="1" charset="-128"/>
                <a:ea typeface="あずきフォント" pitchFamily="1" charset="-128"/>
              </a:rPr>
              <a:t>338/Sm5</a:t>
            </a:r>
            <a:endParaRPr kumimoji="1" lang="ja-JP" altLang="en-US" sz="800" dirty="0">
              <a:latin typeface="あずきフォント" panose="02000609000000000000" pitchFamily="1" charset="-128"/>
              <a:ea typeface="あずきフォント" panose="02000609000000000000" pitchFamily="1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9358084" y="438182"/>
            <a:ext cx="21024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蜩ノ記 </a:t>
            </a:r>
            <a:r>
              <a:rPr lang="en-US" altLang="ja-JP" sz="800" dirty="0">
                <a:latin typeface="あずきフォント" pitchFamily="1" charset="-128"/>
                <a:ea typeface="あずきフォント" pitchFamily="1" charset="-128"/>
              </a:rPr>
              <a:t>/ </a:t>
            </a:r>
            <a:r>
              <a:rPr lang="ja-JP" altLang="en-US" sz="800" dirty="0" smtClean="0">
                <a:latin typeface="あずきフォント" pitchFamily="1" charset="-128"/>
                <a:ea typeface="あずきフォント" pitchFamily="1" charset="-128"/>
              </a:rPr>
              <a:t>葉室麟著　</a:t>
            </a:r>
            <a:r>
              <a:rPr lang="en-US" altLang="ja-JP" sz="800" dirty="0" smtClean="0">
                <a:latin typeface="あずきフォント" pitchFamily="1" charset="-128"/>
                <a:ea typeface="あずきフォント" pitchFamily="1" charset="-128"/>
              </a:rPr>
              <a:t>913.6/H26</a:t>
            </a:r>
            <a:endParaRPr kumimoji="1" lang="ja-JP" altLang="en-US" sz="800" dirty="0">
              <a:latin typeface="あずきフォント" panose="02000609000000000000" pitchFamily="1" charset="-128"/>
              <a:ea typeface="あずきフォント" panose="02000609000000000000" pitchFamily="1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267419" y="3121533"/>
            <a:ext cx="23255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トヨタ生産方式 </a:t>
            </a:r>
            <a:r>
              <a:rPr lang="en-US" altLang="ja-JP" sz="800" dirty="0">
                <a:latin typeface="あずきフォント" pitchFamily="1" charset="-128"/>
                <a:ea typeface="あずきフォント" pitchFamily="1" charset="-128"/>
              </a:rPr>
              <a:t>: </a:t>
            </a:r>
            <a:r>
              <a:rPr lang="ja-JP" altLang="en-US" sz="800" dirty="0" smtClean="0">
                <a:latin typeface="あずきフォント" pitchFamily="1" charset="-128"/>
                <a:ea typeface="あずきフォント" pitchFamily="1" charset="-128"/>
              </a:rPr>
              <a:t>脱規模</a:t>
            </a:r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の経営をめざして </a:t>
            </a:r>
            <a:endParaRPr lang="en-US" altLang="ja-JP" sz="800" dirty="0" smtClean="0">
              <a:latin typeface="あずきフォント" pitchFamily="1" charset="-128"/>
              <a:ea typeface="あずきフォント" pitchFamily="1" charset="-128"/>
            </a:endParaRPr>
          </a:p>
          <a:p>
            <a:r>
              <a:rPr lang="en-US" altLang="ja-JP" sz="800" dirty="0" smtClean="0">
                <a:latin typeface="あずきフォント" pitchFamily="1" charset="-128"/>
                <a:ea typeface="あずきフォント" pitchFamily="1" charset="-128"/>
              </a:rPr>
              <a:t>/ </a:t>
            </a:r>
            <a:r>
              <a:rPr lang="ja-JP" altLang="en-US" sz="800" dirty="0" smtClean="0">
                <a:latin typeface="あずきフォント" pitchFamily="1" charset="-128"/>
                <a:ea typeface="あずきフォント" pitchFamily="1" charset="-128"/>
              </a:rPr>
              <a:t>大野耐一著　</a:t>
            </a:r>
            <a:r>
              <a:rPr lang="en-US" altLang="ja-JP" sz="800" dirty="0" smtClean="0">
                <a:latin typeface="あずきフォント" pitchFamily="1" charset="-128"/>
                <a:ea typeface="あずきフォント" pitchFamily="1" charset="-128"/>
              </a:rPr>
              <a:t>509.6/O67</a:t>
            </a:r>
            <a:endParaRPr kumimoji="1" lang="ja-JP" altLang="en-US" sz="800" dirty="0">
              <a:latin typeface="あずきフォント" panose="02000609000000000000" pitchFamily="1" charset="-128"/>
              <a:ea typeface="あずきフォント" panose="02000609000000000000" pitchFamily="1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148379" y="1327854"/>
            <a:ext cx="20232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これからの「正義」の話をしよう </a:t>
            </a:r>
            <a:endParaRPr lang="en-US" altLang="ja-JP" sz="800" dirty="0" smtClean="0">
              <a:latin typeface="あずきフォント" pitchFamily="1" charset="-128"/>
              <a:ea typeface="あずきフォント" pitchFamily="1" charset="-128"/>
            </a:endParaRPr>
          </a:p>
          <a:p>
            <a:r>
              <a:rPr lang="en-US" altLang="ja-JP" sz="800" dirty="0" smtClean="0">
                <a:latin typeface="あずきフォント" pitchFamily="1" charset="-128"/>
                <a:ea typeface="あずきフォント" pitchFamily="1" charset="-128"/>
              </a:rPr>
              <a:t>: </a:t>
            </a:r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いまを生き延びるための</a:t>
            </a:r>
            <a:r>
              <a:rPr lang="ja-JP" altLang="en-US" sz="800" dirty="0" smtClean="0">
                <a:latin typeface="あずきフォント" pitchFamily="1" charset="-128"/>
                <a:ea typeface="あずきフォント" pitchFamily="1" charset="-128"/>
              </a:rPr>
              <a:t>哲学</a:t>
            </a:r>
            <a:endParaRPr lang="en-US" altLang="ja-JP" sz="800" dirty="0" smtClean="0">
              <a:latin typeface="あずきフォント" pitchFamily="1" charset="-128"/>
              <a:ea typeface="あずきフォント" pitchFamily="1" charset="-128"/>
            </a:endParaRPr>
          </a:p>
          <a:p>
            <a:r>
              <a:rPr lang="ja-JP" altLang="en-US" sz="800" dirty="0" smtClean="0">
                <a:latin typeface="あずきフォント" pitchFamily="1" charset="-128"/>
                <a:ea typeface="あずきフォント" pitchFamily="1" charset="-128"/>
              </a:rPr>
              <a:t> </a:t>
            </a:r>
            <a:r>
              <a:rPr lang="en-US" altLang="ja-JP" sz="800" dirty="0" smtClean="0">
                <a:latin typeface="あずきフォント" pitchFamily="1" charset="-128"/>
                <a:ea typeface="あずきフォント" pitchFamily="1" charset="-128"/>
              </a:rPr>
              <a:t>/ </a:t>
            </a:r>
            <a:r>
              <a:rPr lang="ja-JP" altLang="en-US" sz="800" dirty="0" smtClean="0">
                <a:latin typeface="あずきフォント" pitchFamily="1" charset="-128"/>
                <a:ea typeface="あずきフォント" pitchFamily="1" charset="-128"/>
              </a:rPr>
              <a:t>マイケル・サンデル著 </a:t>
            </a:r>
            <a:r>
              <a:rPr lang="en-US" altLang="ja-JP" sz="800" dirty="0" smtClean="0">
                <a:latin typeface="あずきフォント" pitchFamily="1" charset="-128"/>
                <a:ea typeface="あずきフォント" pitchFamily="1" charset="-128"/>
              </a:rPr>
              <a:t>; </a:t>
            </a:r>
            <a:r>
              <a:rPr lang="ja-JP" altLang="en-US" sz="800" dirty="0" smtClean="0">
                <a:latin typeface="あずきフォント" pitchFamily="1" charset="-128"/>
                <a:ea typeface="あずきフォント" pitchFamily="1" charset="-128"/>
              </a:rPr>
              <a:t>鬼澤忍訳</a:t>
            </a:r>
            <a:endParaRPr lang="en-US" altLang="ja-JP" sz="800" dirty="0" smtClean="0">
              <a:latin typeface="あずきフォント" panose="02000609000000000000" pitchFamily="1" charset="-128"/>
              <a:ea typeface="あずきフォント" panose="02000609000000000000" pitchFamily="1" charset="-128"/>
            </a:endParaRPr>
          </a:p>
          <a:p>
            <a:r>
              <a:rPr lang="en-US" altLang="ja-JP" sz="800" dirty="0" smtClean="0">
                <a:latin typeface="あずきフォント" panose="02000609000000000000" pitchFamily="1" charset="-128"/>
                <a:ea typeface="あずきフォント" panose="02000609000000000000" pitchFamily="1" charset="-128"/>
              </a:rPr>
              <a:t>311.1/Sa62</a:t>
            </a:r>
            <a:endParaRPr kumimoji="1" lang="ja-JP" altLang="en-US" sz="800" dirty="0">
              <a:latin typeface="あずきフォント" panose="02000609000000000000" pitchFamily="1" charset="-128"/>
              <a:ea typeface="あずきフォント" panose="02000609000000000000" pitchFamily="1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016074" y="4860701"/>
            <a:ext cx="2451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人はなぜ憎しみあうの</a:t>
            </a:r>
            <a:r>
              <a:rPr lang="ja-JP" altLang="en-US" sz="800" dirty="0" smtClean="0">
                <a:latin typeface="あずきフォント" pitchFamily="1" charset="-128"/>
                <a:ea typeface="あずきフォント" pitchFamily="1" charset="-128"/>
              </a:rPr>
              <a:t>か</a:t>
            </a:r>
            <a:r>
              <a:rPr lang="en-US" altLang="ja-JP" sz="800" dirty="0" smtClean="0">
                <a:latin typeface="あずきフォント" pitchFamily="1" charset="-128"/>
                <a:ea typeface="あずきフォント" pitchFamily="1" charset="-128"/>
              </a:rPr>
              <a:t>:</a:t>
            </a:r>
            <a:r>
              <a:rPr lang="ja-JP" altLang="en-US" sz="800" dirty="0" smtClean="0">
                <a:latin typeface="あずきフォント" pitchFamily="1" charset="-128"/>
                <a:ea typeface="あずきフォント" pitchFamily="1" charset="-128"/>
              </a:rPr>
              <a:t>「</a:t>
            </a:r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群れ」の生物学 </a:t>
            </a:r>
            <a:endParaRPr lang="en-US" altLang="ja-JP" sz="800" smtClean="0">
              <a:latin typeface="あずきフォント" pitchFamily="1" charset="-128"/>
              <a:ea typeface="あずきフォント" pitchFamily="1" charset="-128"/>
            </a:endParaRPr>
          </a:p>
          <a:p>
            <a:r>
              <a:rPr lang="en-US" altLang="ja-JP" sz="800" smtClean="0">
                <a:latin typeface="あずきフォント" pitchFamily="1" charset="-128"/>
                <a:ea typeface="あずきフォント" pitchFamily="1" charset="-128"/>
              </a:rPr>
              <a:t>/ </a:t>
            </a:r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マーク・</a:t>
            </a:r>
            <a:r>
              <a:rPr lang="en-US" altLang="ja-JP" sz="800" dirty="0">
                <a:latin typeface="あずきフォント" pitchFamily="1" charset="-128"/>
                <a:ea typeface="あずきフォント" pitchFamily="1" charset="-128"/>
              </a:rPr>
              <a:t>W</a:t>
            </a:r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・モフェット著 </a:t>
            </a:r>
            <a:r>
              <a:rPr lang="en-US" altLang="ja-JP" sz="800" dirty="0">
                <a:latin typeface="あずきフォント" pitchFamily="1" charset="-128"/>
                <a:ea typeface="あずきフォント" pitchFamily="1" charset="-128"/>
              </a:rPr>
              <a:t>; </a:t>
            </a:r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小野木明恵</a:t>
            </a:r>
            <a:r>
              <a:rPr lang="ja-JP" altLang="en-US" sz="800" dirty="0" smtClean="0">
                <a:latin typeface="あずきフォント" pitchFamily="1" charset="-128"/>
                <a:ea typeface="あずきフォント" pitchFamily="1" charset="-128"/>
              </a:rPr>
              <a:t>訳　</a:t>
            </a:r>
            <a:r>
              <a:rPr lang="en-US" altLang="ja-JP" sz="800" dirty="0" smtClean="0">
                <a:latin typeface="あずきフォント" pitchFamily="1" charset="-128"/>
                <a:ea typeface="あずきフォント" pitchFamily="1" charset="-128"/>
              </a:rPr>
              <a:t>361.6/Mo15</a:t>
            </a:r>
            <a:endParaRPr kumimoji="1" lang="ja-JP" altLang="en-US" sz="800" dirty="0">
              <a:latin typeface="あずきフォント" panose="02000609000000000000" pitchFamily="1" charset="-128"/>
              <a:ea typeface="あずきフォント" panose="02000609000000000000" pitchFamily="1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385042" y="6081076"/>
            <a:ext cx="14501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>
                <a:latin typeface="あずきフォント" pitchFamily="1" charset="-128"/>
                <a:ea typeface="あずきフォント" pitchFamily="1" charset="-128"/>
              </a:rPr>
              <a:t>図解</a:t>
            </a:r>
            <a:r>
              <a:rPr lang="en-US" altLang="zh-TW" sz="800" dirty="0">
                <a:latin typeface="あずきフォント" pitchFamily="1" charset="-128"/>
                <a:ea typeface="あずきフォント" pitchFamily="1" charset="-128"/>
              </a:rPr>
              <a:t>SDGs</a:t>
            </a:r>
            <a:r>
              <a:rPr lang="zh-TW" altLang="en-US" sz="800" dirty="0">
                <a:latin typeface="あずきフォント" pitchFamily="1" charset="-128"/>
                <a:ea typeface="あずきフォント" pitchFamily="1" charset="-128"/>
              </a:rPr>
              <a:t>入門 </a:t>
            </a:r>
            <a:r>
              <a:rPr lang="en-US" altLang="zh-TW" sz="800" dirty="0">
                <a:latin typeface="あずきフォント" pitchFamily="1" charset="-128"/>
                <a:ea typeface="あずきフォント" pitchFamily="1" charset="-128"/>
              </a:rPr>
              <a:t>/ </a:t>
            </a:r>
            <a:r>
              <a:rPr lang="zh-TW" altLang="en-US" sz="800" dirty="0">
                <a:latin typeface="あずきフォント" pitchFamily="1" charset="-128"/>
                <a:ea typeface="あずきフォント" pitchFamily="1" charset="-128"/>
              </a:rPr>
              <a:t>村上芽著</a:t>
            </a:r>
            <a:endParaRPr lang="en-US" altLang="ja-JP" sz="800" dirty="0" smtClean="0"/>
          </a:p>
          <a:p>
            <a:r>
              <a:rPr lang="en-US" altLang="ja-JP" sz="800" dirty="0" smtClean="0">
                <a:latin typeface="あずきフォント" panose="02000609000000000000" pitchFamily="1" charset="-128"/>
                <a:ea typeface="あずきフォント" panose="02000609000000000000" pitchFamily="1" charset="-128"/>
              </a:rPr>
              <a:t>333.8/Mu43</a:t>
            </a:r>
            <a:endParaRPr kumimoji="1" lang="ja-JP" altLang="en-US" sz="800" dirty="0">
              <a:latin typeface="あずきフォント" panose="02000609000000000000" pitchFamily="1" charset="-128"/>
              <a:ea typeface="あずきフォント" panose="02000609000000000000" pitchFamily="1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8764877" y="2243433"/>
            <a:ext cx="24795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道の駅の経済学 </a:t>
            </a:r>
            <a:r>
              <a:rPr lang="en-US" altLang="ja-JP" sz="800" dirty="0">
                <a:latin typeface="あずきフォント" pitchFamily="1" charset="-128"/>
                <a:ea typeface="あずきフォント" pitchFamily="1" charset="-128"/>
              </a:rPr>
              <a:t>: </a:t>
            </a:r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地域社会の振興と経済</a:t>
            </a:r>
            <a:r>
              <a:rPr lang="ja-JP" altLang="en-US" sz="800" dirty="0" smtClean="0">
                <a:latin typeface="あずきフォント" pitchFamily="1" charset="-128"/>
                <a:ea typeface="あずきフォント" pitchFamily="1" charset="-128"/>
              </a:rPr>
              <a:t>活性化</a:t>
            </a:r>
            <a:endParaRPr lang="en-US" altLang="ja-JP" sz="800" dirty="0" smtClean="0">
              <a:latin typeface="あずきフォント" pitchFamily="1" charset="-128"/>
              <a:ea typeface="あずきフォント" pitchFamily="1" charset="-128"/>
            </a:endParaRPr>
          </a:p>
          <a:p>
            <a:r>
              <a:rPr lang="en-US" altLang="ja-JP" sz="800" dirty="0" smtClean="0">
                <a:latin typeface="あずきフォント" pitchFamily="1" charset="-128"/>
                <a:ea typeface="あずきフォント" pitchFamily="1" charset="-128"/>
              </a:rPr>
              <a:t>/ </a:t>
            </a:r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松尾隆策</a:t>
            </a:r>
            <a:r>
              <a:rPr lang="en-US" altLang="ja-JP" sz="800" dirty="0">
                <a:latin typeface="あずきフォント" pitchFamily="1" charset="-128"/>
                <a:ea typeface="あずきフォント" pitchFamily="1" charset="-128"/>
              </a:rPr>
              <a:t>, </a:t>
            </a:r>
            <a:r>
              <a:rPr lang="ja-JP" altLang="en-US" sz="800" dirty="0" smtClean="0">
                <a:latin typeface="あずきフォント" pitchFamily="1" charset="-128"/>
                <a:ea typeface="あずきフォント" pitchFamily="1" charset="-128"/>
              </a:rPr>
              <a:t>山口三十四著　</a:t>
            </a:r>
            <a:r>
              <a:rPr lang="en-US" altLang="ja-JP" sz="800" dirty="0" smtClean="0">
                <a:latin typeface="あずきフォント" pitchFamily="1" charset="-128"/>
                <a:ea typeface="あずきフォント" pitchFamily="1" charset="-128"/>
              </a:rPr>
              <a:t>601.1/Ma85</a:t>
            </a:r>
            <a:endParaRPr kumimoji="1" lang="ja-JP" altLang="en-US" sz="800" dirty="0">
              <a:latin typeface="あずきフォント" panose="02000609000000000000" pitchFamily="1" charset="-128"/>
              <a:ea typeface="あずきフォント" panose="02000609000000000000" pitchFamily="1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195534" y="2475554"/>
            <a:ext cx="1826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あずきフォント" pitchFamily="1" charset="-128"/>
                <a:ea typeface="あずきフォント" pitchFamily="1" charset="-128"/>
              </a:rPr>
              <a:t>語り伝える</a:t>
            </a:r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ヒロシマ・ナガサキ </a:t>
            </a:r>
            <a:r>
              <a:rPr lang="en-US" altLang="ja-JP" sz="800" dirty="0">
                <a:latin typeface="あずきフォント" pitchFamily="1" charset="-128"/>
                <a:ea typeface="あずきフォント" pitchFamily="1" charset="-128"/>
              </a:rPr>
              <a:t>: </a:t>
            </a:r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ビジュアルブック 第</a:t>
            </a:r>
            <a:r>
              <a:rPr lang="en-US" altLang="ja-JP" sz="800" dirty="0" smtClean="0">
                <a:latin typeface="あずきフォント" pitchFamily="1" charset="-128"/>
                <a:ea typeface="あずきフォント" pitchFamily="1" charset="-128"/>
              </a:rPr>
              <a:t>1</a:t>
            </a:r>
            <a:r>
              <a:rPr lang="ja-JP" altLang="en-US" sz="800" dirty="0" smtClean="0">
                <a:latin typeface="あずきフォント" pitchFamily="1" charset="-128"/>
                <a:ea typeface="あずきフォント" pitchFamily="1" charset="-128"/>
              </a:rPr>
              <a:t>～</a:t>
            </a:r>
            <a:r>
              <a:rPr lang="en-US" altLang="ja-JP" sz="800" dirty="0">
                <a:latin typeface="あずきフォント" pitchFamily="1" charset="-128"/>
                <a:ea typeface="あずきフォント" pitchFamily="1" charset="-128"/>
              </a:rPr>
              <a:t>5</a:t>
            </a:r>
            <a:r>
              <a:rPr lang="ja-JP" altLang="en-US" sz="800" dirty="0" smtClean="0">
                <a:latin typeface="あずきフォント" pitchFamily="1" charset="-128"/>
                <a:ea typeface="あずきフォント" pitchFamily="1" charset="-128"/>
              </a:rPr>
              <a:t>巻</a:t>
            </a:r>
            <a:endParaRPr lang="en-US" altLang="ja-JP" sz="800" dirty="0">
              <a:latin typeface="あずきフォント" pitchFamily="1" charset="-128"/>
              <a:ea typeface="あずきフォント" pitchFamily="1" charset="-128"/>
            </a:endParaRPr>
          </a:p>
          <a:p>
            <a:r>
              <a:rPr lang="en-US" altLang="ja-JP" sz="800" dirty="0">
                <a:latin typeface="あずきフォント" pitchFamily="1" charset="-128"/>
                <a:ea typeface="あずきフォント" pitchFamily="1" charset="-128"/>
              </a:rPr>
              <a:t>/ </a:t>
            </a:r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安斎育郎文 </a:t>
            </a:r>
            <a:r>
              <a:rPr lang="en-US" altLang="ja-JP" sz="800" dirty="0" smtClean="0">
                <a:latin typeface="あずきフォント" pitchFamily="1" charset="-128"/>
                <a:ea typeface="あずきフォント" pitchFamily="1" charset="-128"/>
              </a:rPr>
              <a:t>319.8/Ka83</a:t>
            </a:r>
            <a:endParaRPr kumimoji="1" lang="ja-JP" altLang="en-US" sz="800" dirty="0">
              <a:latin typeface="あずきフォント" panose="02000609000000000000" pitchFamily="1" charset="-128"/>
              <a:ea typeface="あずきフォント" panose="02000609000000000000" pitchFamily="1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128142" y="4034179"/>
            <a:ext cx="21773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あずきフォント" pitchFamily="1" charset="-128"/>
                <a:ea typeface="あずきフォント" pitchFamily="1" charset="-128"/>
              </a:rPr>
              <a:t>善と悪の経済学</a:t>
            </a:r>
            <a:endParaRPr lang="en-US" altLang="ja-JP" sz="800" dirty="0" smtClean="0">
              <a:latin typeface="あずきフォント" pitchFamily="1" charset="-128"/>
              <a:ea typeface="あずきフォント" pitchFamily="1" charset="-128"/>
            </a:endParaRPr>
          </a:p>
          <a:p>
            <a:r>
              <a:rPr lang="ja-JP" altLang="en-US" sz="800" dirty="0" smtClean="0">
                <a:latin typeface="あずきフォント" pitchFamily="1" charset="-128"/>
                <a:ea typeface="あずきフォント" pitchFamily="1" charset="-128"/>
              </a:rPr>
              <a:t> </a:t>
            </a:r>
            <a:r>
              <a:rPr lang="en-US" altLang="ja-JP" sz="800" dirty="0">
                <a:latin typeface="あずきフォント" pitchFamily="1" charset="-128"/>
                <a:ea typeface="あずきフォント" pitchFamily="1" charset="-128"/>
              </a:rPr>
              <a:t>/ </a:t>
            </a:r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トーマス・セドラチェク</a:t>
            </a:r>
            <a:r>
              <a:rPr lang="ja-JP" altLang="en-US" sz="800" dirty="0" smtClean="0">
                <a:latin typeface="あずきフォント" pitchFamily="1" charset="-128"/>
                <a:ea typeface="あずきフォント" pitchFamily="1" charset="-128"/>
              </a:rPr>
              <a:t>著</a:t>
            </a:r>
            <a:endParaRPr lang="en-US" altLang="ja-JP" sz="800" dirty="0" smtClean="0">
              <a:latin typeface="あずきフォント" pitchFamily="1" charset="-128"/>
              <a:ea typeface="あずきフォント" pitchFamily="1" charset="-128"/>
            </a:endParaRPr>
          </a:p>
          <a:p>
            <a:r>
              <a:rPr lang="ja-JP" altLang="en-US" sz="800" dirty="0" smtClean="0">
                <a:latin typeface="あずきフォント" pitchFamily="1" charset="-128"/>
                <a:ea typeface="あずきフォント" pitchFamily="1" charset="-128"/>
              </a:rPr>
              <a:t> </a:t>
            </a:r>
            <a:r>
              <a:rPr lang="en-US" altLang="ja-JP" sz="800" dirty="0">
                <a:latin typeface="あずきフォント" pitchFamily="1" charset="-128"/>
                <a:ea typeface="あずきフォント" pitchFamily="1" charset="-128"/>
              </a:rPr>
              <a:t>; </a:t>
            </a:r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村井章子訳</a:t>
            </a:r>
            <a:r>
              <a:rPr lang="ja-JP" altLang="en-US" sz="800" dirty="0" smtClean="0">
                <a:latin typeface="あずきフォント" pitchFamily="1" charset="-128"/>
                <a:ea typeface="あずきフォント" pitchFamily="1" charset="-128"/>
              </a:rPr>
              <a:t>　</a:t>
            </a:r>
            <a:r>
              <a:rPr lang="en-US" altLang="ja-JP" sz="800" dirty="0" smtClean="0">
                <a:latin typeface="あずきフォント" pitchFamily="1" charset="-128"/>
                <a:ea typeface="あずきフォント" pitchFamily="1" charset="-128"/>
              </a:rPr>
              <a:t>331.2/Se14</a:t>
            </a:r>
            <a:endParaRPr kumimoji="1" lang="ja-JP" altLang="en-US" sz="800" dirty="0">
              <a:latin typeface="あずきフォント" panose="02000609000000000000" pitchFamily="1" charset="-128"/>
              <a:ea typeface="あずきフォント" panose="02000609000000000000" pitchFamily="1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889210" y="3948417"/>
            <a:ext cx="21680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あずきフォント" pitchFamily="1" charset="-128"/>
                <a:ea typeface="あずきフォント" pitchFamily="1" charset="-128"/>
              </a:rPr>
              <a:t>インドカレー伝</a:t>
            </a:r>
            <a:endParaRPr lang="en-US" altLang="ja-JP" sz="800" dirty="0" smtClean="0">
              <a:latin typeface="あずきフォント" pitchFamily="1" charset="-128"/>
              <a:ea typeface="あずきフォント" pitchFamily="1" charset="-128"/>
            </a:endParaRPr>
          </a:p>
          <a:p>
            <a:r>
              <a:rPr lang="ja-JP" altLang="en-US" sz="800" dirty="0" smtClean="0">
                <a:latin typeface="あずきフォント" pitchFamily="1" charset="-128"/>
                <a:ea typeface="あずきフォント" pitchFamily="1" charset="-128"/>
              </a:rPr>
              <a:t> </a:t>
            </a:r>
            <a:r>
              <a:rPr lang="en-US" altLang="ja-JP" sz="800" dirty="0">
                <a:latin typeface="あずきフォント" pitchFamily="1" charset="-128"/>
                <a:ea typeface="あずきフォント" pitchFamily="1" charset="-128"/>
              </a:rPr>
              <a:t>/ </a:t>
            </a:r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リジー・コリンガム</a:t>
            </a:r>
            <a:r>
              <a:rPr lang="ja-JP" altLang="en-US" sz="800" dirty="0" smtClean="0">
                <a:latin typeface="あずきフォント" pitchFamily="1" charset="-128"/>
                <a:ea typeface="あずきフォント" pitchFamily="1" charset="-128"/>
              </a:rPr>
              <a:t>著</a:t>
            </a:r>
            <a:endParaRPr lang="en-US" altLang="ja-JP" sz="800" dirty="0" smtClean="0">
              <a:latin typeface="あずきフォント" pitchFamily="1" charset="-128"/>
              <a:ea typeface="あずきフォント" pitchFamily="1" charset="-128"/>
            </a:endParaRPr>
          </a:p>
          <a:p>
            <a:r>
              <a:rPr lang="en-US" altLang="ja-JP" sz="800" dirty="0" smtClean="0">
                <a:latin typeface="あずきフォント" pitchFamily="1" charset="-128"/>
                <a:ea typeface="あずきフォント" pitchFamily="1" charset="-128"/>
              </a:rPr>
              <a:t>; </a:t>
            </a:r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東郷えりか訳</a:t>
            </a:r>
            <a:r>
              <a:rPr lang="ja-JP" altLang="en-US" sz="800" dirty="0" smtClean="0">
                <a:latin typeface="あずきフォント" pitchFamily="1" charset="-128"/>
                <a:ea typeface="あずきフォント" pitchFamily="1" charset="-128"/>
              </a:rPr>
              <a:t>　</a:t>
            </a:r>
            <a:r>
              <a:rPr lang="en-US" altLang="ja-JP" sz="800" dirty="0" smtClean="0">
                <a:latin typeface="あずきフォント" pitchFamily="1" charset="-128"/>
                <a:ea typeface="あずきフォント" pitchFamily="1" charset="-128"/>
              </a:rPr>
              <a:t>383.8/C84</a:t>
            </a:r>
            <a:endParaRPr kumimoji="1" lang="ja-JP" altLang="en-US" sz="800" dirty="0">
              <a:latin typeface="あずきフォント" panose="02000609000000000000" pitchFamily="1" charset="-128"/>
              <a:ea typeface="あずきフォント" panose="02000609000000000000" pitchFamily="1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9166565" y="4117677"/>
            <a:ext cx="23297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ロボジョ</a:t>
            </a:r>
            <a:r>
              <a:rPr lang="en-US" altLang="ja-JP" sz="800" dirty="0">
                <a:latin typeface="あずきフォント" pitchFamily="1" charset="-128"/>
                <a:ea typeface="あずきフォント" pitchFamily="1" charset="-128"/>
              </a:rPr>
              <a:t>! </a:t>
            </a:r>
            <a:endParaRPr lang="en-US" altLang="ja-JP" sz="800" dirty="0" smtClean="0">
              <a:latin typeface="あずきフォント" pitchFamily="1" charset="-128"/>
              <a:ea typeface="あずきフォント" pitchFamily="1" charset="-128"/>
            </a:endParaRPr>
          </a:p>
          <a:p>
            <a:r>
              <a:rPr lang="en-US" altLang="ja-JP" sz="800" dirty="0" smtClean="0">
                <a:latin typeface="あずきフォント" pitchFamily="1" charset="-128"/>
                <a:ea typeface="あずきフォント" pitchFamily="1" charset="-128"/>
              </a:rPr>
              <a:t>: </a:t>
            </a:r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杉本麻衣のパテント・ウォーズ </a:t>
            </a:r>
            <a:endParaRPr lang="en-US" altLang="ja-JP" sz="800" dirty="0" smtClean="0">
              <a:latin typeface="あずきフォント" pitchFamily="1" charset="-128"/>
              <a:ea typeface="あずきフォント" pitchFamily="1" charset="-128"/>
            </a:endParaRPr>
          </a:p>
          <a:p>
            <a:r>
              <a:rPr lang="en-US" altLang="ja-JP" sz="800" dirty="0" smtClean="0">
                <a:latin typeface="あずきフォント" pitchFamily="1" charset="-128"/>
                <a:ea typeface="あずきフォント" pitchFamily="1" charset="-128"/>
              </a:rPr>
              <a:t>/ </a:t>
            </a:r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稲穂</a:t>
            </a:r>
            <a:r>
              <a:rPr lang="ja-JP" altLang="en-US" sz="800" dirty="0" smtClean="0">
                <a:latin typeface="あずきフォント" pitchFamily="1" charset="-128"/>
                <a:ea typeface="あずきフォント" pitchFamily="1" charset="-128"/>
              </a:rPr>
              <a:t>健市著　</a:t>
            </a:r>
            <a:r>
              <a:rPr lang="en-US" altLang="ja-JP" sz="800" dirty="0" smtClean="0">
                <a:latin typeface="あずきフォント" pitchFamily="1" charset="-128"/>
                <a:ea typeface="あずきフォント" pitchFamily="1" charset="-128"/>
              </a:rPr>
              <a:t>507.2/I52</a:t>
            </a:r>
            <a:endParaRPr kumimoji="1" lang="ja-JP" altLang="en-US" sz="800" dirty="0">
              <a:latin typeface="あずきフォント" panose="02000609000000000000" pitchFamily="1" charset="-128"/>
              <a:ea typeface="あずきフォント" panose="02000609000000000000" pitchFamily="1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9632797" y="6101276"/>
            <a:ext cx="15349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err="1">
                <a:latin typeface="あずきフォント" pitchFamily="1" charset="-128"/>
                <a:ea typeface="あずきフォント" pitchFamily="1" charset="-128"/>
              </a:rPr>
              <a:t>うみべの</a:t>
            </a:r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ハリー </a:t>
            </a:r>
            <a:r>
              <a:rPr lang="en-US" altLang="ja-JP" sz="800" dirty="0">
                <a:latin typeface="あずきフォント" pitchFamily="1" charset="-128"/>
                <a:ea typeface="あずきフォント" pitchFamily="1" charset="-128"/>
              </a:rPr>
              <a:t>/ </a:t>
            </a:r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ジーン・ジオンぶん </a:t>
            </a:r>
            <a:r>
              <a:rPr lang="en-US" altLang="ja-JP" sz="800" dirty="0">
                <a:latin typeface="あずきフォント" pitchFamily="1" charset="-128"/>
                <a:ea typeface="あずきフォント" pitchFamily="1" charset="-128"/>
              </a:rPr>
              <a:t>; </a:t>
            </a:r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マーガレット・ブロイ・グレアム</a:t>
            </a:r>
            <a:r>
              <a:rPr lang="ja-JP" altLang="en-US" sz="800" dirty="0" err="1">
                <a:latin typeface="あずきフォント" pitchFamily="1" charset="-128"/>
                <a:ea typeface="あずきフォント" pitchFamily="1" charset="-128"/>
              </a:rPr>
              <a:t>え</a:t>
            </a:r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 </a:t>
            </a:r>
            <a:r>
              <a:rPr lang="en-US" altLang="ja-JP" sz="800" dirty="0">
                <a:latin typeface="あずきフォント" pitchFamily="1" charset="-128"/>
                <a:ea typeface="あずきフォント" pitchFamily="1" charset="-128"/>
              </a:rPr>
              <a:t>; </a:t>
            </a:r>
            <a:r>
              <a:rPr lang="ja-JP" altLang="en-US" sz="800" dirty="0" err="1">
                <a:latin typeface="あずきフォント" pitchFamily="1" charset="-128"/>
                <a:ea typeface="あずきフォント" pitchFamily="1" charset="-128"/>
              </a:rPr>
              <a:t>わたなべしげお</a:t>
            </a:r>
            <a:r>
              <a:rPr lang="ja-JP" altLang="en-US" sz="800" dirty="0" smtClean="0">
                <a:latin typeface="あずきフォント" pitchFamily="1" charset="-128"/>
                <a:ea typeface="あずきフォント" pitchFamily="1" charset="-128"/>
              </a:rPr>
              <a:t>やく</a:t>
            </a:r>
            <a:r>
              <a:rPr lang="en-US" altLang="ja-JP" sz="800" dirty="0" smtClean="0">
                <a:latin typeface="あずきフォント" pitchFamily="1" charset="-128"/>
                <a:ea typeface="あずきフォント" pitchFamily="1" charset="-128"/>
              </a:rPr>
              <a:t>376/U74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388556" y="4936025"/>
            <a:ext cx="20011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国家はなぜ衰退するのか </a:t>
            </a:r>
            <a:endParaRPr lang="en-US" altLang="ja-JP" sz="800" dirty="0" smtClean="0">
              <a:latin typeface="あずきフォント" pitchFamily="1" charset="-128"/>
              <a:ea typeface="あずきフォント" pitchFamily="1" charset="-128"/>
            </a:endParaRPr>
          </a:p>
          <a:p>
            <a:r>
              <a:rPr lang="en-US" altLang="ja-JP" sz="800" dirty="0" smtClean="0">
                <a:latin typeface="あずきフォント" pitchFamily="1" charset="-128"/>
                <a:ea typeface="あずきフォント" pitchFamily="1" charset="-128"/>
              </a:rPr>
              <a:t>: </a:t>
            </a:r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権力・繁栄・貧困の起源 </a:t>
            </a:r>
            <a:endParaRPr lang="en-US" altLang="ja-JP" sz="800" dirty="0" smtClean="0">
              <a:latin typeface="あずきフォント" pitchFamily="1" charset="-128"/>
              <a:ea typeface="あずきフォント" pitchFamily="1" charset="-128"/>
            </a:endParaRPr>
          </a:p>
          <a:p>
            <a:r>
              <a:rPr lang="en-US" altLang="ja-JP" sz="800" dirty="0" smtClean="0">
                <a:latin typeface="あずきフォント" pitchFamily="1" charset="-128"/>
                <a:ea typeface="あずきフォント" pitchFamily="1" charset="-128"/>
              </a:rPr>
              <a:t>/ </a:t>
            </a:r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ダロン・アセモグル</a:t>
            </a:r>
            <a:r>
              <a:rPr lang="en-US" altLang="ja-JP" sz="800" dirty="0">
                <a:latin typeface="あずきフォント" pitchFamily="1" charset="-128"/>
                <a:ea typeface="あずきフォント" pitchFamily="1" charset="-128"/>
              </a:rPr>
              <a:t>, </a:t>
            </a:r>
            <a:endParaRPr lang="en-US" altLang="ja-JP" sz="800" dirty="0" smtClean="0">
              <a:latin typeface="あずきフォント" pitchFamily="1" charset="-128"/>
              <a:ea typeface="あずきフォント" pitchFamily="1" charset="-128"/>
            </a:endParaRPr>
          </a:p>
          <a:p>
            <a:r>
              <a:rPr lang="ja-JP" altLang="en-US" sz="800" dirty="0" smtClean="0">
                <a:latin typeface="あずきフォント" pitchFamily="1" charset="-128"/>
                <a:ea typeface="あずきフォント" pitchFamily="1" charset="-128"/>
              </a:rPr>
              <a:t>ジェイムズ</a:t>
            </a:r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・</a:t>
            </a:r>
            <a:r>
              <a:rPr lang="en-US" altLang="ja-JP" sz="800" dirty="0">
                <a:latin typeface="あずきフォント" pitchFamily="1" charset="-128"/>
                <a:ea typeface="あずきフォント" pitchFamily="1" charset="-128"/>
              </a:rPr>
              <a:t>A</a:t>
            </a:r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・ロビンソン著 </a:t>
            </a:r>
            <a:endParaRPr lang="en-US" altLang="ja-JP" sz="800" dirty="0" smtClean="0">
              <a:latin typeface="あずきフォント" pitchFamily="1" charset="-128"/>
              <a:ea typeface="あずきフォント" pitchFamily="1" charset="-128"/>
            </a:endParaRPr>
          </a:p>
          <a:p>
            <a:r>
              <a:rPr lang="en-US" altLang="ja-JP" sz="800" dirty="0" smtClean="0">
                <a:latin typeface="あずきフォント" pitchFamily="1" charset="-128"/>
                <a:ea typeface="あずきフォント" pitchFamily="1" charset="-128"/>
              </a:rPr>
              <a:t>; </a:t>
            </a:r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鬼澤忍訳</a:t>
            </a:r>
            <a:r>
              <a:rPr lang="ja-JP" altLang="en-US" sz="800" dirty="0" smtClean="0">
                <a:latin typeface="あずきフォント" pitchFamily="1" charset="-128"/>
                <a:ea typeface="あずきフォント" pitchFamily="1" charset="-128"/>
              </a:rPr>
              <a:t>　</a:t>
            </a:r>
            <a:r>
              <a:rPr lang="en-US" altLang="ja-JP" sz="800" dirty="0" smtClean="0">
                <a:latin typeface="あずきフォント" pitchFamily="1" charset="-128"/>
                <a:ea typeface="あずきフォント" pitchFamily="1" charset="-128"/>
              </a:rPr>
              <a:t>332/Ko43</a:t>
            </a:r>
            <a:endParaRPr kumimoji="1" lang="ja-JP" altLang="en-US" sz="800" dirty="0">
              <a:latin typeface="あずきフォント" panose="02000609000000000000" pitchFamily="1" charset="-128"/>
              <a:ea typeface="あずきフォント" panose="02000609000000000000" pitchFamily="1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008836" y="492648"/>
            <a:ext cx="23255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街場の読書論 </a:t>
            </a:r>
            <a:r>
              <a:rPr lang="en-US" altLang="ja-JP" sz="800" dirty="0">
                <a:latin typeface="あずきフォント" pitchFamily="1" charset="-128"/>
                <a:ea typeface="あずきフォント" pitchFamily="1" charset="-128"/>
              </a:rPr>
              <a:t>/ </a:t>
            </a:r>
            <a:r>
              <a:rPr lang="ja-JP" altLang="en-US" sz="800" dirty="0" smtClean="0">
                <a:latin typeface="あずきフォント" pitchFamily="1" charset="-128"/>
                <a:ea typeface="あずきフォント" pitchFamily="1" charset="-128"/>
              </a:rPr>
              <a:t>内田樹著</a:t>
            </a:r>
            <a:endParaRPr lang="en-US" altLang="ja-JP" sz="800" dirty="0" smtClean="0">
              <a:latin typeface="あずきフォント" pitchFamily="1" charset="-128"/>
              <a:ea typeface="あずきフォント" pitchFamily="1" charset="-128"/>
            </a:endParaRPr>
          </a:p>
          <a:p>
            <a:r>
              <a:rPr lang="en-US" altLang="ja-JP" sz="800" dirty="0">
                <a:latin typeface="あずきフォント" pitchFamily="1" charset="-128"/>
                <a:ea typeface="あずきフォント" pitchFamily="1" charset="-128"/>
              </a:rPr>
              <a:t>019/U14</a:t>
            </a:r>
            <a:endParaRPr lang="en-US" altLang="zh-CN" sz="800" b="1" dirty="0" smtClean="0">
              <a:latin typeface="あずきフォント" pitchFamily="1" charset="-128"/>
              <a:ea typeface="あずきフォント" pitchFamily="1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314612" y="2815519"/>
            <a:ext cx="1873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「軍事研究」の戦後史 </a:t>
            </a:r>
            <a:endParaRPr lang="en-US" altLang="ja-JP" sz="800" dirty="0" smtClean="0">
              <a:latin typeface="あずきフォント" pitchFamily="1" charset="-128"/>
              <a:ea typeface="あずきフォント" pitchFamily="1" charset="-128"/>
            </a:endParaRPr>
          </a:p>
          <a:p>
            <a:r>
              <a:rPr lang="en-US" altLang="ja-JP" sz="800" dirty="0" smtClean="0">
                <a:latin typeface="あずきフォント" pitchFamily="1" charset="-128"/>
                <a:ea typeface="あずきフォント" pitchFamily="1" charset="-128"/>
              </a:rPr>
              <a:t>: </a:t>
            </a:r>
            <a:r>
              <a:rPr lang="ja-JP" altLang="en-US" sz="800" dirty="0">
                <a:latin typeface="あずきフォント" pitchFamily="1" charset="-128"/>
                <a:ea typeface="あずきフォント" pitchFamily="1" charset="-128"/>
              </a:rPr>
              <a:t>科学者はどう向きあってきた</a:t>
            </a:r>
            <a:r>
              <a:rPr lang="ja-JP" altLang="en-US" sz="800" dirty="0" smtClean="0">
                <a:latin typeface="あずきフォント" pitchFamily="1" charset="-128"/>
                <a:ea typeface="あずきフォント" pitchFamily="1" charset="-128"/>
              </a:rPr>
              <a:t>か</a:t>
            </a:r>
            <a:endParaRPr lang="en-US" altLang="ja-JP" sz="800" dirty="0" smtClean="0">
              <a:latin typeface="あずきフォント" pitchFamily="1" charset="-128"/>
              <a:ea typeface="あずきフォント" pitchFamily="1" charset="-128"/>
            </a:endParaRPr>
          </a:p>
          <a:p>
            <a:r>
              <a:rPr lang="en-US" altLang="ja-JP" sz="800" dirty="0" smtClean="0">
                <a:latin typeface="あずきフォント" pitchFamily="1" charset="-128"/>
                <a:ea typeface="あずきフォント" pitchFamily="1" charset="-128"/>
              </a:rPr>
              <a:t>/ </a:t>
            </a:r>
            <a:r>
              <a:rPr lang="ja-JP" altLang="en-US" sz="800" dirty="0" smtClean="0">
                <a:latin typeface="あずきフォント" pitchFamily="1" charset="-128"/>
                <a:ea typeface="あずきフォント" pitchFamily="1" charset="-128"/>
              </a:rPr>
              <a:t>杉山滋郎著 </a:t>
            </a:r>
            <a:r>
              <a:rPr lang="en-US" altLang="ja-JP" sz="800" dirty="0" smtClean="0">
                <a:latin typeface="あずきフォント" pitchFamily="1" charset="-128"/>
                <a:ea typeface="あずきフォント" pitchFamily="1" charset="-128"/>
              </a:rPr>
              <a:t>390.7/Su49</a:t>
            </a:r>
            <a:endParaRPr kumimoji="1" lang="ja-JP" altLang="en-US" sz="800" dirty="0">
              <a:latin typeface="あずきフォント" panose="02000609000000000000" pitchFamily="1" charset="-128"/>
              <a:ea typeface="あずきフォント" panose="02000609000000000000" pitchFamily="1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9267302" y="4862645"/>
            <a:ext cx="901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latin typeface="あずきフォント" panose="02000609000000000000" pitchFamily="1" charset="-128"/>
                <a:ea typeface="あずきフォント" panose="02000609000000000000" pitchFamily="1" charset="-128"/>
              </a:rPr>
              <a:t>＜絵本＞</a:t>
            </a:r>
            <a:endParaRPr kumimoji="1" lang="ja-JP" altLang="en-US" sz="1400" b="1" dirty="0">
              <a:latin typeface="あずきフォント" panose="02000609000000000000" pitchFamily="1" charset="-128"/>
              <a:ea typeface="あずきフォント" panose="02000609000000000000" pitchFamily="1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63" t="17725" r="25449" b="14428"/>
          <a:stretch/>
        </p:blipFill>
        <p:spPr>
          <a:xfrm>
            <a:off x="4533857" y="1859202"/>
            <a:ext cx="736326" cy="774330"/>
          </a:xfrm>
          <a:prstGeom prst="ellipse">
            <a:avLst/>
          </a:prstGeom>
          <a:ln w="9525" cap="rnd">
            <a:solidFill>
              <a:srgbClr val="333333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2187" y="1767770"/>
            <a:ext cx="2166729" cy="1010174"/>
          </a:xfrm>
          <a:prstGeom prst="rect">
            <a:avLst/>
          </a:prstGeom>
        </p:spPr>
      </p:pic>
      <p:sp>
        <p:nvSpPr>
          <p:cNvPr id="45" name="テキスト ボックス 44"/>
          <p:cNvSpPr txBox="1"/>
          <p:nvPr/>
        </p:nvSpPr>
        <p:spPr>
          <a:xfrm>
            <a:off x="5657659" y="1912629"/>
            <a:ext cx="1771515" cy="713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あずきフォント" panose="02000609000000000000" pitchFamily="1" charset="-128"/>
                <a:ea typeface="あずきフォント" panose="02000609000000000000" pitchFamily="1" charset="-128"/>
              </a:rPr>
              <a:t>これらの本は</a:t>
            </a:r>
            <a:endParaRPr lang="en-US" altLang="ja-JP" sz="1000" dirty="0" smtClean="0">
              <a:latin typeface="あずきフォント" panose="02000609000000000000" pitchFamily="1" charset="-128"/>
              <a:ea typeface="あずきフォント" panose="02000609000000000000" pitchFamily="1" charset="-128"/>
            </a:endParaRPr>
          </a:p>
          <a:p>
            <a:r>
              <a:rPr lang="en-US" altLang="ja-JP" sz="1000" b="1" u="sng" dirty="0" smtClean="0">
                <a:latin typeface="あずきフォント" panose="02000609000000000000" pitchFamily="1" charset="-128"/>
                <a:ea typeface="あずきフォント" panose="02000609000000000000" pitchFamily="1" charset="-128"/>
              </a:rPr>
              <a:t>3</a:t>
            </a:r>
            <a:r>
              <a:rPr lang="ja-JP" altLang="en-US" sz="1000" b="1" u="sng" dirty="0" smtClean="0">
                <a:latin typeface="あずきフォント" panose="02000609000000000000" pitchFamily="1" charset="-128"/>
                <a:ea typeface="あずきフォント" panose="02000609000000000000" pitchFamily="1" charset="-128"/>
              </a:rPr>
              <a:t>・</a:t>
            </a:r>
            <a:r>
              <a:rPr lang="en-US" altLang="ja-JP" sz="1000" b="1" u="sng" dirty="0" smtClean="0">
                <a:latin typeface="あずきフォント" panose="02000609000000000000" pitchFamily="1" charset="-128"/>
                <a:ea typeface="あずきフォント" panose="02000609000000000000" pitchFamily="1" charset="-128"/>
              </a:rPr>
              <a:t>4F</a:t>
            </a:r>
            <a:r>
              <a:rPr lang="ja-JP" altLang="en-US" sz="1000" b="1" u="sng" dirty="0" smtClean="0">
                <a:latin typeface="あずきフォント" panose="02000609000000000000" pitchFamily="1" charset="-128"/>
                <a:ea typeface="あずきフォント" panose="02000609000000000000" pitchFamily="1" charset="-128"/>
              </a:rPr>
              <a:t>の一般コーナーや</a:t>
            </a:r>
            <a:endParaRPr lang="en-US" altLang="ja-JP" sz="1000" b="1" u="sng" dirty="0" smtClean="0">
              <a:latin typeface="あずきフォント" panose="02000609000000000000" pitchFamily="1" charset="-128"/>
              <a:ea typeface="あずきフォント" panose="02000609000000000000" pitchFamily="1" charset="-128"/>
            </a:endParaRPr>
          </a:p>
          <a:p>
            <a:r>
              <a:rPr lang="ja-JP" altLang="en-US" sz="1000" b="1" u="sng" dirty="0" smtClean="0">
                <a:latin typeface="あずきフォント" panose="02000609000000000000" pitchFamily="1" charset="-128"/>
                <a:ea typeface="あずきフォント" panose="02000609000000000000" pitchFamily="1" charset="-128"/>
              </a:rPr>
              <a:t>絵本コーナー</a:t>
            </a:r>
            <a:r>
              <a:rPr lang="ja-JP" altLang="en-US" sz="1000" dirty="0" smtClean="0">
                <a:latin typeface="あずきフォント" panose="02000609000000000000" pitchFamily="1" charset="-128"/>
                <a:ea typeface="あずきフォント" panose="02000609000000000000" pitchFamily="1" charset="-128"/>
              </a:rPr>
              <a:t>に展示されて</a:t>
            </a:r>
            <a:endParaRPr lang="en-US" altLang="ja-JP" sz="1000" dirty="0" smtClean="0">
              <a:latin typeface="あずきフォント" panose="02000609000000000000" pitchFamily="1" charset="-128"/>
              <a:ea typeface="あずきフォント" panose="02000609000000000000" pitchFamily="1" charset="-128"/>
            </a:endParaRPr>
          </a:p>
          <a:p>
            <a:r>
              <a:rPr lang="ja-JP" altLang="en-US" sz="1000" dirty="0" smtClean="0">
                <a:latin typeface="あずきフォント" panose="02000609000000000000" pitchFamily="1" charset="-128"/>
                <a:ea typeface="あずきフォント" panose="02000609000000000000" pitchFamily="1" charset="-128"/>
              </a:rPr>
              <a:t>います！</a:t>
            </a:r>
            <a:endParaRPr lang="en-US" altLang="ja-JP" sz="1000" dirty="0" smtClean="0">
              <a:latin typeface="あずきフォント" panose="02000609000000000000" pitchFamily="1" charset="-128"/>
              <a:ea typeface="あずきフォント" panose="02000609000000000000" pitchFamily="1" charset="-128"/>
            </a:endParaRPr>
          </a:p>
        </p:txBody>
      </p:sp>
      <p:pic>
        <p:nvPicPr>
          <p:cNvPr id="46" name="図 45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21236579">
            <a:off x="4729471" y="532391"/>
            <a:ext cx="3127370" cy="626148"/>
          </a:xfrm>
          <a:prstGeom prst="rect">
            <a:avLst/>
          </a:prstGeom>
        </p:spPr>
      </p:pic>
      <p:sp>
        <p:nvSpPr>
          <p:cNvPr id="47" name="テキスト ボックス 46"/>
          <p:cNvSpPr txBox="1"/>
          <p:nvPr/>
        </p:nvSpPr>
        <p:spPr>
          <a:xfrm rot="21236579">
            <a:off x="4806583" y="600307"/>
            <a:ext cx="2686428" cy="475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92" dirty="0" smtClean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  <a:latin typeface="07ラノベPOP" panose="02000800000000000000" pitchFamily="50" charset="-128"/>
                <a:ea typeface="07ラノベPOP" panose="02000800000000000000" pitchFamily="50" charset="-128"/>
              </a:rPr>
              <a:t>2021</a:t>
            </a:r>
            <a:r>
              <a:rPr lang="ja-JP" altLang="en-US" sz="2492" dirty="0" smtClean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  <a:latin typeface="07ラノベPOP" panose="02000800000000000000" pitchFamily="50" charset="-128"/>
                <a:ea typeface="07ラノベPOP" panose="02000800000000000000" pitchFamily="50" charset="-128"/>
              </a:rPr>
              <a:t>年</a:t>
            </a:r>
            <a:r>
              <a:rPr lang="en-US" altLang="ja-JP" sz="2492" dirty="0" smtClean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  <a:latin typeface="07ラノベPOP" panose="02000800000000000000" pitchFamily="50" charset="-128"/>
                <a:ea typeface="07ラノベPOP" panose="02000800000000000000" pitchFamily="50" charset="-128"/>
              </a:rPr>
              <a:t>Summer</a:t>
            </a:r>
            <a:endParaRPr lang="en-US" altLang="ja-JP" sz="2492" dirty="0">
              <a:ln w="28575">
                <a:solidFill>
                  <a:schemeClr val="tx1"/>
                </a:solidFill>
              </a:ln>
              <a:solidFill>
                <a:schemeClr val="bg1"/>
              </a:solidFill>
              <a:latin typeface="07ラノベPOP" panose="02000800000000000000" pitchFamily="50" charset="-128"/>
              <a:ea typeface="07ラノベPOP" panose="02000800000000000000" pitchFamily="50" charset="-128"/>
            </a:endParaRPr>
          </a:p>
        </p:txBody>
      </p:sp>
      <p:pic>
        <p:nvPicPr>
          <p:cNvPr id="3" name="Picture 2" descr="街場の読書論 内田 樹(著) - 太田">
            <a:hlinkClick r:id="" tooltip="街場の読書論 内田 樹(著) - 太田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8379" y="114004"/>
            <a:ext cx="815140" cy="1181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これからの「正義」の話をしよう : いまを生き延びるための哲学 Sandel, Michael J(著) - 早川書房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1906" y="1039018"/>
            <a:ext cx="833300" cy="124717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12" descr="善と悪の経済学 トーマス・セドラチェク(著/文) - 東洋経済新報社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863" y="3811889"/>
            <a:ext cx="845381" cy="1232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14" descr="国家はなぜ衰退するのか（上） ダロン・アセモグル(著/文) - 早川書房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6016" y="4697168"/>
            <a:ext cx="839149" cy="1216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16" descr="図解ＳＤＧｓ入門 村上 芽(著/文) - 日経BP 日本経済新聞出版本部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985" y="5473475"/>
            <a:ext cx="804659" cy="114127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8" descr="アメリカの高校生が学んでいるお金の教科書 アンドリュー・Ｏ・スミス(著/文) - SBクリエイティブ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9564" y="5495216"/>
            <a:ext cx="819794" cy="1202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20" descr="人はなぜ憎しみあうのか 上 マーク・Ｗ・モフェット(著/文) - 早川書房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4177" y="4474828"/>
            <a:ext cx="878000" cy="127163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22" descr="インドカレー伝 Collingham, E. M.(著) - 河出書房新社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0369" y="3502075"/>
            <a:ext cx="777053" cy="1142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24" descr="「軍事研究」の戦後史 杉山　滋郎(著/文) - ミネルヴァ書房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055" y="2640709"/>
            <a:ext cx="806047" cy="1184888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ロボジョ!　杉本麻衣のパテント・ウォーズ 稲穂 健市(著) - 楽工社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7432" y="3761685"/>
            <a:ext cx="769133" cy="110114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トヨタ生産方式 : 脱規模の経営をめざして 大野 耐一(著) - ダイヤモンド社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8940" y="2743709"/>
            <a:ext cx="808816" cy="1148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道の駅の経済学 松尾　隆策(著/文) - 勁草書房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0569" y="1862035"/>
            <a:ext cx="847107" cy="119442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幻の東京オリンピックとその時代 坂上　康博(編著) - 青弓社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2882" y="963527"/>
            <a:ext cx="748119" cy="1068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蜩ノ記 葉室 麟(著) - 祥伝社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1789" y="119618"/>
            <a:ext cx="746295" cy="1084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0" name="Picture 36" descr="スイミー : ちいさなかしこいさかなのはなし 谷川 俊太郎(訳) - 好学社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1789" y="5605091"/>
            <a:ext cx="819663" cy="1004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www.fukuinkan.co.jp/img/goods_img/01-0098_01.jpg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8149" y="4850603"/>
            <a:ext cx="814103" cy="1157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ほとんど憲法 小学生からの憲法入門 下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19534">
            <a:off x="4082594" y="2756697"/>
            <a:ext cx="885267" cy="1202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10" descr="ほとんど憲法 小学生からの憲法入門 上"/>
          <p:cNvPicPr>
            <a:picLocks noChangeAspect="1" noChangeArrowheads="1"/>
          </p:cNvPicPr>
          <p:nvPr/>
        </p:nvPicPr>
        <p:blipFill rotWithShape="1"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84" b="9518"/>
          <a:stretch/>
        </p:blipFill>
        <p:spPr bwMode="auto">
          <a:xfrm rot="21146873">
            <a:off x="3900143" y="2887840"/>
            <a:ext cx="895768" cy="104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語り伝えるヒロシマ・ナガサキ ビジュアルブック 第５巻 平和をひろげよう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6961" y="2171378"/>
            <a:ext cx="843837" cy="1146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語り伝えるヒロシマ・ナガサキ ビジュアルブック 第４巻 あの日を忘れない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759" y="2222019"/>
            <a:ext cx="854721" cy="1161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語り伝えるヒロシマ・ナガサキ ビジュアルブック 第３巻 原爆はなぜ落とされたのか？"/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1661" y="2292381"/>
            <a:ext cx="847312" cy="115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語り伝えるヒロシマ・ナガサキ ビジュアルブック 第２巻 天主堂も友達も消えた！"/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725" y="2335145"/>
            <a:ext cx="804128" cy="109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語り伝えるヒロシマ・ナガサキ ビジュアルブック 第１巻 あの日、家族が消えた！"/>
          <p:cNvPicPr>
            <a:picLocks noChangeAspect="1" noChangeArrowheads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711" y="2398502"/>
            <a:ext cx="821032" cy="1191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003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344</Words>
  <Application>Microsoft Office PowerPoint</Application>
  <PresentationFormat>ワイド画面</PresentationFormat>
  <Paragraphs>56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07ラノベPOP</vt:lpstr>
      <vt:lpstr>あずきフォント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seto</cp:lastModifiedBy>
  <cp:revision>64</cp:revision>
  <cp:lastPrinted>2021-05-28T09:59:26Z</cp:lastPrinted>
  <dcterms:created xsi:type="dcterms:W3CDTF">2021-04-15T08:24:01Z</dcterms:created>
  <dcterms:modified xsi:type="dcterms:W3CDTF">2021-06-30T08:46:42Z</dcterms:modified>
</cp:coreProperties>
</file>